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3"/>
    <p:sldId id="270" r:id="rId4"/>
    <p:sldId id="271" r:id="rId5"/>
    <p:sldId id="264" r:id="rId6"/>
    <p:sldId id="269" r:id="rId7"/>
    <p:sldId id="259" r:id="rId8"/>
    <p:sldId id="260" r:id="rId9"/>
    <p:sldId id="274" r:id="rId10"/>
    <p:sldId id="273" r:id="rId11"/>
    <p:sldId id="283" r:id="rId12"/>
    <p:sldId id="261" r:id="rId13"/>
    <p:sldId id="262" r:id="rId14"/>
    <p:sldId id="276" r:id="rId15"/>
    <p:sldId id="263" r:id="rId16"/>
    <p:sldId id="265" r:id="rId17"/>
    <p:sldId id="280" r:id="rId18"/>
    <p:sldId id="278" r:id="rId19"/>
    <p:sldId id="284" r:id="rId20"/>
    <p:sldId id="288" r:id="rId21"/>
    <p:sldId id="287" r:id="rId22"/>
    <p:sldId id="289" r:id="rId23"/>
    <p:sldId id="294" r:id="rId24"/>
    <p:sldId id="290" r:id="rId25"/>
    <p:sldId id="291" r:id="rId26"/>
    <p:sldId id="292" r:id="rId27"/>
    <p:sldId id="293" r:id="rId28"/>
    <p:sldId id="26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F1D81-CFA9-4D2D-A174-4B9767AC81E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42E6B-62F3-4428-94AE-023500303E6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 hasCustomPrompt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r-Latn-CS" smtClean="0"/>
              <a:t>Kliknite i uredite stil podnaslova mastera</a:t>
            </a:r>
            <a:endParaRPr kumimoji="0" lang="en-US"/>
          </a:p>
        </p:txBody>
      </p:sp>
      <p:sp>
        <p:nvSpPr>
          <p:cNvPr id="28" name="Naslov 27"/>
          <p:cNvSpPr>
            <a:spLocks noGrp="1"/>
          </p:cNvSpPr>
          <p:nvPr>
            <p:ph type="ctrTitle" hasCustomPrompt="1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cxnSp>
        <p:nvCxnSpPr>
          <p:cNvPr id="8" name="Prava linija spajanj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rava linija spajanj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Čuvar mesta za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6" name="Čuvar mesta za broj slajd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7" name="Čuvar mesta za podnožj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eaLnBrk="1" latinLnBrk="0" hangingPunct="1"/>
            <a:r>
              <a:rPr lang="sr-Latn-CS" smtClean="0"/>
              <a:t>Kliknite i uredite stilove teksta mastera</a:t>
            </a:r>
            <a:endParaRPr lang="sr-Latn-CS" smtClean="0"/>
          </a:p>
          <a:p>
            <a:pPr lvl="1" eaLnBrk="1" latinLnBrk="0" hangingPunct="1"/>
            <a:r>
              <a:rPr lang="sr-Latn-CS" smtClean="0"/>
              <a:t>Drugi nivo</a:t>
            </a:r>
            <a:endParaRPr lang="sr-Latn-CS" smtClean="0"/>
          </a:p>
          <a:p>
            <a:pPr lvl="2" eaLnBrk="1" latinLnBrk="0" hangingPunct="1"/>
            <a:r>
              <a:rPr lang="sr-Latn-CS" smtClean="0"/>
              <a:t>Treći nivo</a:t>
            </a:r>
            <a:endParaRPr lang="sr-Latn-CS" smtClean="0"/>
          </a:p>
          <a:p>
            <a:pPr lvl="3" eaLnBrk="1" latinLnBrk="0" hangingPunct="1"/>
            <a:r>
              <a:rPr lang="sr-Latn-CS" smtClean="0"/>
              <a:t>Četvrti nivo</a:t>
            </a:r>
            <a:endParaRPr lang="sr-Latn-CS" smtClean="0"/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r-Latn-CS" smtClean="0"/>
              <a:t>Kliknite i uredite stilove teksta mastera</a:t>
            </a:r>
            <a:endParaRPr lang="sr-Latn-CS" smtClean="0"/>
          </a:p>
          <a:p>
            <a:pPr lvl="1" eaLnBrk="1" latinLnBrk="0" hangingPunct="1"/>
            <a:r>
              <a:rPr lang="sr-Latn-CS" smtClean="0"/>
              <a:t>Drugi nivo</a:t>
            </a:r>
            <a:endParaRPr lang="sr-Latn-CS" smtClean="0"/>
          </a:p>
          <a:p>
            <a:pPr lvl="2" eaLnBrk="1" latinLnBrk="0" hangingPunct="1"/>
            <a:r>
              <a:rPr lang="sr-Latn-CS" smtClean="0"/>
              <a:t>Treći nivo</a:t>
            </a:r>
            <a:endParaRPr lang="sr-Latn-CS" smtClean="0"/>
          </a:p>
          <a:p>
            <a:pPr lvl="3" eaLnBrk="1" latinLnBrk="0" hangingPunct="1"/>
            <a:r>
              <a:rPr lang="sr-Latn-CS" smtClean="0"/>
              <a:t>Četvrti nivo</a:t>
            </a:r>
            <a:endParaRPr lang="sr-Latn-CS" smtClean="0"/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Čuvar mesta za sadržaj 8"/>
          <p:cNvSpPr>
            <a:spLocks noGrp="1"/>
          </p:cNvSpPr>
          <p:nvPr>
            <p:ph idx="1" hasCustomPrompt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r-Latn-CS" smtClean="0"/>
              <a:t>Kliknite i uredite stilove teksta mastera</a:t>
            </a:r>
            <a:endParaRPr lang="sr-Latn-CS" smtClean="0"/>
          </a:p>
          <a:p>
            <a:pPr lvl="1" eaLnBrk="1" latinLnBrk="0" hangingPunct="1"/>
            <a:r>
              <a:rPr lang="sr-Latn-CS" smtClean="0"/>
              <a:t>Drugi nivo</a:t>
            </a:r>
            <a:endParaRPr lang="sr-Latn-CS" smtClean="0"/>
          </a:p>
          <a:p>
            <a:pPr lvl="2" eaLnBrk="1" latinLnBrk="0" hangingPunct="1"/>
            <a:r>
              <a:rPr lang="sr-Latn-CS" smtClean="0"/>
              <a:t>Treći nivo</a:t>
            </a:r>
            <a:endParaRPr lang="sr-Latn-CS" smtClean="0"/>
          </a:p>
          <a:p>
            <a:pPr lvl="3" eaLnBrk="1" latinLnBrk="0" hangingPunct="1"/>
            <a:r>
              <a:rPr lang="sr-Latn-CS" smtClean="0"/>
              <a:t>Četvrti nivo</a:t>
            </a:r>
            <a:endParaRPr lang="sr-Latn-CS" smtClean="0"/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14" name="Čuvar mesta za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5" name="Čuvar mesta za broj slajd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6" name="Čuvar mesta za podnožj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Naslov 16"/>
          <p:cNvSpPr>
            <a:spLocks noGrp="1"/>
          </p:cNvSpPr>
          <p:nvPr>
            <p:ph type="title" hasCustomPrompt="1"/>
          </p:nvPr>
        </p:nvSpPr>
        <p:spPr/>
        <p:txBody>
          <a:bodyPr rtlCol="0" anchor="b" anchorCtr="0"/>
          <a:lstStyle/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 hasCustomPrompt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r-Latn-CS" smtClean="0"/>
              <a:t>Kliknite i uredite stilove teksta mastera</a:t>
            </a:r>
            <a:endParaRPr kumimoji="0" lang="sr-Latn-CS" smtClean="0"/>
          </a:p>
        </p:txBody>
      </p:sp>
      <p:cxnSp>
        <p:nvCxnSpPr>
          <p:cNvPr id="7" name="Prava linija spajanj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11" name="Čuvar mesta za sadržaj 10"/>
          <p:cNvSpPr>
            <a:spLocks noGrp="1"/>
          </p:cNvSpPr>
          <p:nvPr>
            <p:ph sz="half" idx="1" hasCustomPrompt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r-Latn-CS" smtClean="0"/>
              <a:t>Kliknite i uredite stilove teksta mastera</a:t>
            </a:r>
            <a:endParaRPr lang="sr-Latn-CS" smtClean="0"/>
          </a:p>
          <a:p>
            <a:pPr lvl="1" eaLnBrk="1" latinLnBrk="0" hangingPunct="1"/>
            <a:r>
              <a:rPr lang="sr-Latn-CS" smtClean="0"/>
              <a:t>Drugi nivo</a:t>
            </a:r>
            <a:endParaRPr lang="sr-Latn-CS" smtClean="0"/>
          </a:p>
          <a:p>
            <a:pPr lvl="2" eaLnBrk="1" latinLnBrk="0" hangingPunct="1"/>
            <a:r>
              <a:rPr lang="sr-Latn-CS" smtClean="0"/>
              <a:t>Treći nivo</a:t>
            </a:r>
            <a:endParaRPr lang="sr-Latn-CS" smtClean="0"/>
          </a:p>
          <a:p>
            <a:pPr lvl="3" eaLnBrk="1" latinLnBrk="0" hangingPunct="1"/>
            <a:r>
              <a:rPr lang="sr-Latn-CS" smtClean="0"/>
              <a:t>Četvrti nivo</a:t>
            </a:r>
            <a:endParaRPr lang="sr-Latn-CS" smtClean="0"/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13" name="Čuvar mesta za sadržaj 12"/>
          <p:cNvSpPr>
            <a:spLocks noGrp="1"/>
          </p:cNvSpPr>
          <p:nvPr>
            <p:ph sz="half" idx="2" hasCustomPrompt="1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r-Latn-CS" smtClean="0"/>
              <a:t>Kliknite i uredite stilove teksta mastera</a:t>
            </a:r>
            <a:endParaRPr lang="sr-Latn-CS" smtClean="0"/>
          </a:p>
          <a:p>
            <a:pPr lvl="1" eaLnBrk="1" latinLnBrk="0" hangingPunct="1"/>
            <a:r>
              <a:rPr lang="sr-Latn-CS" smtClean="0"/>
              <a:t>Drugi nivo</a:t>
            </a:r>
            <a:endParaRPr lang="sr-Latn-CS" smtClean="0"/>
          </a:p>
          <a:p>
            <a:pPr lvl="2" eaLnBrk="1" latinLnBrk="0" hangingPunct="1"/>
            <a:r>
              <a:rPr lang="sr-Latn-CS" smtClean="0"/>
              <a:t>Treći nivo</a:t>
            </a:r>
            <a:endParaRPr lang="sr-Latn-CS" smtClean="0"/>
          </a:p>
          <a:p>
            <a:pPr lvl="3" eaLnBrk="1" latinLnBrk="0" hangingPunct="1"/>
            <a:r>
              <a:rPr lang="sr-Latn-CS" smtClean="0"/>
              <a:t>Četvrti nivo</a:t>
            </a:r>
            <a:endParaRPr lang="sr-Latn-CS" smtClean="0"/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r-Latn-CS" smtClean="0"/>
              <a:t>Kliknite i uredite stilove teksta mastera</a:t>
            </a:r>
            <a:endParaRPr kumimoji="0" lang="sr-Latn-CS" smtClean="0"/>
          </a:p>
        </p:txBody>
      </p:sp>
      <p:sp>
        <p:nvSpPr>
          <p:cNvPr id="32" name="Čuvar mesta za sadržaj 31"/>
          <p:cNvSpPr>
            <a:spLocks noGrp="1"/>
          </p:cNvSpPr>
          <p:nvPr>
            <p:ph sz="half" idx="2" hasCustomPrompt="1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r-Latn-CS" smtClean="0"/>
              <a:t>Kliknite i uredite stilove teksta mastera</a:t>
            </a:r>
            <a:endParaRPr lang="sr-Latn-CS" smtClean="0"/>
          </a:p>
          <a:p>
            <a:pPr lvl="1" eaLnBrk="1" latinLnBrk="0" hangingPunct="1"/>
            <a:r>
              <a:rPr lang="sr-Latn-CS" smtClean="0"/>
              <a:t>Drugi nivo</a:t>
            </a:r>
            <a:endParaRPr lang="sr-Latn-CS" smtClean="0"/>
          </a:p>
          <a:p>
            <a:pPr lvl="2" eaLnBrk="1" latinLnBrk="0" hangingPunct="1"/>
            <a:r>
              <a:rPr lang="sr-Latn-CS" smtClean="0"/>
              <a:t>Treći nivo</a:t>
            </a:r>
            <a:endParaRPr lang="sr-Latn-CS" smtClean="0"/>
          </a:p>
          <a:p>
            <a:pPr lvl="3" eaLnBrk="1" latinLnBrk="0" hangingPunct="1"/>
            <a:r>
              <a:rPr lang="sr-Latn-CS" smtClean="0"/>
              <a:t>Četvrti nivo</a:t>
            </a:r>
            <a:endParaRPr lang="sr-Latn-CS" smtClean="0"/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34" name="Čuvar mesta za sadržaj 33"/>
          <p:cNvSpPr>
            <a:spLocks noGrp="1"/>
          </p:cNvSpPr>
          <p:nvPr>
            <p:ph sz="quarter" idx="4" hasCustomPrompt="1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r-Latn-CS" smtClean="0"/>
              <a:t>Kliknite i uredite stilove teksta mastera</a:t>
            </a:r>
            <a:endParaRPr lang="sr-Latn-CS" smtClean="0"/>
          </a:p>
          <a:p>
            <a:pPr lvl="1" eaLnBrk="1" latinLnBrk="0" hangingPunct="1"/>
            <a:r>
              <a:rPr lang="sr-Latn-CS" smtClean="0"/>
              <a:t>Drugi nivo</a:t>
            </a:r>
            <a:endParaRPr lang="sr-Latn-CS" smtClean="0"/>
          </a:p>
          <a:p>
            <a:pPr lvl="2" eaLnBrk="1" latinLnBrk="0" hangingPunct="1"/>
            <a:r>
              <a:rPr lang="sr-Latn-CS" smtClean="0"/>
              <a:t>Treći nivo</a:t>
            </a:r>
            <a:endParaRPr lang="sr-Latn-CS" smtClean="0"/>
          </a:p>
          <a:p>
            <a:pPr lvl="3" eaLnBrk="1" latinLnBrk="0" hangingPunct="1"/>
            <a:r>
              <a:rPr lang="sr-Latn-CS" smtClean="0"/>
              <a:t>Četvrti nivo</a:t>
            </a:r>
            <a:endParaRPr lang="sr-Latn-CS" smtClean="0"/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12" name="Čuvar mesta za tekst 11"/>
          <p:cNvSpPr>
            <a:spLocks noGrp="1"/>
          </p:cNvSpPr>
          <p:nvPr>
            <p:ph type="body" idx="3" hasCustomPrompt="1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r-Latn-CS" smtClean="0"/>
              <a:t>Kliknite i uredite stilove teksta mastera</a:t>
            </a:r>
            <a:endParaRPr kumimoji="0" lang="sr-Latn-CS" smtClean="0"/>
          </a:p>
        </p:txBody>
      </p:sp>
      <p:cxnSp>
        <p:nvCxnSpPr>
          <p:cNvPr id="10" name="Prava linija spajanj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rava linija spajanj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Čuvar mesta za sadržaj 28"/>
          <p:cNvSpPr>
            <a:spLocks noGrp="1"/>
          </p:cNvSpPr>
          <p:nvPr>
            <p:ph sz="quarter" idx="1" hasCustomPrompt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r-Latn-CS" smtClean="0"/>
              <a:t>Kliknite i uredite stilove teksta mastera</a:t>
            </a:r>
            <a:endParaRPr lang="sr-Latn-CS" smtClean="0"/>
          </a:p>
          <a:p>
            <a:pPr lvl="1" eaLnBrk="1" latinLnBrk="0" hangingPunct="1"/>
            <a:r>
              <a:rPr lang="sr-Latn-CS" smtClean="0"/>
              <a:t>Drugi nivo</a:t>
            </a:r>
            <a:endParaRPr lang="sr-Latn-CS" smtClean="0"/>
          </a:p>
          <a:p>
            <a:pPr lvl="2" eaLnBrk="1" latinLnBrk="0" hangingPunct="1"/>
            <a:r>
              <a:rPr lang="sr-Latn-CS" smtClean="0"/>
              <a:t>Treći nivo</a:t>
            </a:r>
            <a:endParaRPr lang="sr-Latn-CS" smtClean="0"/>
          </a:p>
          <a:p>
            <a:pPr lvl="3" eaLnBrk="1" latinLnBrk="0" hangingPunct="1"/>
            <a:r>
              <a:rPr lang="sr-Latn-CS" smtClean="0"/>
              <a:t>Četvrti nivo</a:t>
            </a:r>
            <a:endParaRPr lang="sr-Latn-CS" smtClean="0"/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2" hasCustomPrompt="1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r-Latn-CS" smtClean="0"/>
              <a:t>Kliknite i uredite stilove teksta mastera</a:t>
            </a:r>
            <a:endParaRPr kumimoji="0" lang="sr-Latn-CS" smtClean="0"/>
          </a:p>
        </p:txBody>
      </p:sp>
      <p:sp>
        <p:nvSpPr>
          <p:cNvPr id="31" name="Naslov 30"/>
          <p:cNvSpPr>
            <a:spLocks noGrp="1"/>
          </p:cNvSpPr>
          <p:nvPr>
            <p:ph type="title" hasCustomPrompt="1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8" name="Čuvar mesta za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0" name="Čuvar mesta za podnožj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 hasCustomPrompt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r-Latn-CS" smtClean="0"/>
              <a:t>Kliknite na ikonu da biste dodali sliku</a:t>
            </a:r>
            <a:endParaRPr kumimoji="0" lang="en-U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r-Latn-CS" smtClean="0"/>
              <a:t>Kliknite i uredite stilove teksta mastera</a:t>
            </a:r>
            <a:endParaRPr kumimoji="0" lang="sr-Latn-CS" smtClean="0"/>
          </a:p>
        </p:txBody>
      </p:sp>
      <p:sp>
        <p:nvSpPr>
          <p:cNvPr id="8" name="Čuvar mesta za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0" name="Čuvar mesta za podnožj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Čuvar mesta za teks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r-Latn-CS" smtClean="0"/>
              <a:t>Kliknite i uredite stilove teksta mastera</a:t>
            </a:r>
            <a:endParaRPr kumimoji="0" lang="sr-Latn-CS" smtClean="0"/>
          </a:p>
          <a:p>
            <a:pPr lvl="1" eaLnBrk="1" latinLnBrk="0" hangingPunct="1"/>
            <a:r>
              <a:rPr kumimoji="0" lang="sr-Latn-CS" smtClean="0"/>
              <a:t>Drugi nivo</a:t>
            </a:r>
            <a:endParaRPr kumimoji="0" lang="sr-Latn-CS" smtClean="0"/>
          </a:p>
          <a:p>
            <a:pPr lvl="2" eaLnBrk="1" latinLnBrk="0" hangingPunct="1"/>
            <a:r>
              <a:rPr kumimoji="0" lang="sr-Latn-CS" smtClean="0"/>
              <a:t>Treći nivo</a:t>
            </a:r>
            <a:endParaRPr kumimoji="0" lang="sr-Latn-CS" smtClean="0"/>
          </a:p>
          <a:p>
            <a:pPr lvl="3" eaLnBrk="1" latinLnBrk="0" hangingPunct="1"/>
            <a:r>
              <a:rPr kumimoji="0" lang="sr-Latn-CS" smtClean="0"/>
              <a:t>Četvrti nivo</a:t>
            </a:r>
            <a:endParaRPr kumimoji="0" lang="sr-Latn-CS" smtClean="0"/>
          </a:p>
          <a:p>
            <a:pPr lvl="4" eaLnBrk="1" latinLnBrk="0" hangingPunct="1"/>
            <a:r>
              <a:rPr kumimoji="0" lang="sr-Latn-CS" smtClean="0"/>
              <a:t>Peti nivo</a:t>
            </a:r>
            <a:endParaRPr kumimoji="0" lang="en-US"/>
          </a:p>
        </p:txBody>
      </p:sp>
      <p:sp>
        <p:nvSpPr>
          <p:cNvPr id="24" name="Čuvar mesta za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" name="Čuvar mesta za podnožj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Čuvar mesta za broj slajd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5" name="Čuvar mesta za naslov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anose="05020102010507070707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jpeg"/><Relationship Id="rId8" Type="http://schemas.openxmlformats.org/officeDocument/2006/relationships/hyperlink" Target="https://sr.wikipedia.org/wiki/%D0%9A%D0%BE%D1%80%D1%82%D0%B5%D1%81%D0%B8" TargetMode="External"/><Relationship Id="rId7" Type="http://schemas.openxmlformats.org/officeDocument/2006/relationships/hyperlink" Target="https://sr.wikipedia.org/wiki/%D0%A4%D1%80%D0%B0%D0%BD%D1%81%D0%B8%D1%81%D0%BA%D0%BE_%D0%A4%D1%80%D0%B0%D0%BD%D0%BA%D0%BE" TargetMode="External"/><Relationship Id="rId6" Type="http://schemas.openxmlformats.org/officeDocument/2006/relationships/hyperlink" Target="https://sr.wikipedia.org/wiki/%D0%A1%D0%B0%D0%B2%D0%B5%D0%B7_%D0%A1%D0%BE%D0%B2%D1%98%D0%B5%D1%82%D1%81%D0%BA%D0%B8%D1%85_%D0%A1%D0%BE%D1%86%D0%B8%D1%98%D0%B0%D0%BB%D0%B8%D1%81%D1%82%D0%B8%D1%87%D0%BA%D0%B8%D1%85_%D0%A0%D0%B5%D0%BF%D1%83%D0%B1%D0%BB%D0%B8%D0%BA%D0%B0" TargetMode="External"/><Relationship Id="rId5" Type="http://schemas.openxmlformats.org/officeDocument/2006/relationships/hyperlink" Target="https://sr.wikipedia.org/wiki/%D0%9C%D0%B0%D0%B4%D1%80%D0%B8%D0%B4" TargetMode="External"/><Relationship Id="rId4" Type="http://schemas.openxmlformats.org/officeDocument/2006/relationships/hyperlink" Target="https://sr.wikipedia.org/wiki/%D0%A8%D0%BF%D0%B0%D0%BD%D1%81%D0%BA%D0%B8_%D0%B3%D1%80%D0%B0%D1%92%D0%B0%D0%BD%D1%81%D0%BA%D0%B8_%D1%80%D0%B0%D1%82" TargetMode="External"/><Relationship Id="rId3" Type="http://schemas.openxmlformats.org/officeDocument/2006/relationships/hyperlink" Target="https://sr.wikipedia.org/wiki/%D0%9F%D0%B0%D0%BB%D0%BC%D0%B8%D1%80%D0%BE_%D0%A2%D0%BE%D1%99%D0%B0%D1%82%D0%B8" TargetMode="External"/><Relationship Id="rId2" Type="http://schemas.openxmlformats.org/officeDocument/2006/relationships/hyperlink" Target="https://sr.wikipedia.org/wiki/%D0%A4%D0%B0%D1%88%D0%B8%D0%B7%D0%B0%D0%BC" TargetMode="External"/><Relationship Id="rId10" Type="http://schemas.openxmlformats.org/officeDocument/2006/relationships/slideLayout" Target="../slideLayouts/slideLayout7.xml"/><Relationship Id="rId1" Type="http://schemas.openxmlformats.org/officeDocument/2006/relationships/hyperlink" Target="https://sr.wikipedia.org/wiki/%D0%A1%D0%BB%D0%BE%D0%B3%D0%B0%D0%BD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1449767" y="1752600"/>
            <a:ext cx="54692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6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Нацизам</a:t>
            </a:r>
            <a:endParaRPr lang="sr-Cyrl-CS" sz="60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426845" y="3070860"/>
            <a:ext cx="5583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Cyrl-RS" sz="2800" b="1"/>
              <a:t>и свет на путу ка новом рату</a:t>
            </a:r>
            <a:endParaRPr lang="sr-Cyrl-RS" sz="2800" b="1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838200"/>
            <a:ext cx="3124200" cy="452431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400" dirty="0" smtClean="0"/>
              <a:t>Економска криза после СЛОМА Њујоршке берзе довела је до тога да све више Немаца гласа за нацисте . Током 1933</a:t>
            </a:r>
            <a:r>
              <a:rPr lang="sr-Cyrl-RS" sz="2400" dirty="0" smtClean="0"/>
              <a:t>, </a:t>
            </a:r>
            <a:r>
              <a:rPr lang="sr-Latn-CS" sz="2400" dirty="0" smtClean="0"/>
              <a:t>Ф</a:t>
            </a:r>
            <a:r>
              <a:rPr lang="sr-Cyrl-RS" sz="2400" dirty="0" smtClean="0"/>
              <a:t>он</a:t>
            </a:r>
            <a:r>
              <a:rPr lang="sr-Latn-CS" sz="2400" dirty="0" smtClean="0"/>
              <a:t> Папен је </a:t>
            </a:r>
            <a:r>
              <a:rPr lang="sr-Cyrl-RS" sz="2400" dirty="0" smtClean="0"/>
              <a:t>у</a:t>
            </a:r>
            <a:r>
              <a:rPr lang="sr-Latn-CS" sz="2400" dirty="0" smtClean="0"/>
              <a:t>бедио Хинденбурга да је Хитлер права личност за канцелара Немачке</a:t>
            </a:r>
            <a:r>
              <a:rPr lang="sr-Cyrl-RS" sz="2400" dirty="0" smtClean="0"/>
              <a:t>.</a:t>
            </a:r>
            <a:endParaRPr lang="en-GB" sz="2400" b="1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5" descr="hitler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267200" y="609600"/>
            <a:ext cx="41084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685800" y="228600"/>
            <a:ext cx="82295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Долазак  Хитлера  на  власт</a:t>
            </a:r>
            <a:endParaRPr lang="sr-Latn-CS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Pravougaonik 2"/>
          <p:cNvSpPr/>
          <p:nvPr/>
        </p:nvSpPr>
        <p:spPr>
          <a:xfrm>
            <a:off x="0" y="5029200"/>
            <a:ext cx="9144000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Cyrl-CS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Уводи нацистичку диктатуру и тоталитаризам</a:t>
            </a:r>
            <a:r>
              <a:rPr lang="sr-Cyrl-C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- </a:t>
            </a:r>
            <a:r>
              <a:rPr lang="sr-Cyrl-CS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укинуо све странке осим Нацистичке, ограничио слободу говора и информисања, увео ванредно стање    и </a:t>
            </a:r>
            <a:r>
              <a:rPr lang="sr-Cyrl-CS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основао Гестапо- тајну полицију.</a:t>
            </a:r>
            <a:r>
              <a:rPr lang="en-US" sz="2400" kern="10" dirty="0" smtClean="0">
                <a:ln w="5715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 panose="020B0A04020102020204"/>
              </a:rPr>
              <a:t> </a:t>
            </a:r>
            <a:endParaRPr lang="en-US" sz="2400" kern="10" dirty="0" smtClean="0">
              <a:ln w="5715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solidFill>
                <a:srgbClr val="FFFF00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 panose="020B0A04020102020204"/>
            </a:endParaRPr>
          </a:p>
          <a:p>
            <a:pPr>
              <a:buFont typeface="Arial" panose="020B0604020202020204" pitchFamily="34" charset="0"/>
              <a:buChar char="•"/>
            </a:pPr>
            <a:endParaRPr lang="sr-Cyrl-CS" sz="2400" b="1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sr-Latn-CS" sz="2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Slika 2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48000" y="2209800"/>
            <a:ext cx="25908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76400" y="8382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Избори 1933. Хитлер постаје канцелар</a:t>
            </a:r>
            <a:endParaRPr lang="sr-Cyrl-CS" sz="26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447800"/>
            <a:ext cx="8915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Cyrl-C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1933.Паљење Рајхстага</a:t>
            </a:r>
            <a:r>
              <a:rPr lang="sr-Cyrl-CS" sz="2200" b="1" dirty="0" smtClean="0">
                <a:solidFill>
                  <a:srgbClr val="FFFF00"/>
                </a:solidFill>
              </a:rPr>
              <a:t>-обрачун са </a:t>
            </a:r>
            <a:r>
              <a:rPr lang="sr-Cyrl-CS" sz="2200" b="1" dirty="0" smtClean="0"/>
              <a:t>радничким покретом и </a:t>
            </a:r>
            <a:r>
              <a:rPr lang="sr-Cyrl-CS" sz="2200" b="1" dirty="0" smtClean="0">
                <a:solidFill>
                  <a:srgbClr val="FFFF00"/>
                </a:solidFill>
              </a:rPr>
              <a:t>Комунистичком партијом</a:t>
            </a:r>
            <a:r>
              <a:rPr lang="sr-Cyrl-CS" sz="2200" b="1" dirty="0" smtClean="0"/>
              <a:t> –комунисте шаље у логоре ( Дахау)</a:t>
            </a:r>
            <a:endParaRPr lang="en-US" sz="2200" b="1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4572000"/>
            <a:ext cx="2286000" cy="43088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Рајстаг гори: 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286000"/>
            <a:ext cx="2514600" cy="212365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r-Latn-C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Ово је </a:t>
            </a:r>
            <a:r>
              <a:rPr lang="sr-Cyrl-R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</a:t>
            </a:r>
            <a:r>
              <a:rPr lang="sr-Latn-C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служи</a:t>
            </a:r>
            <a:r>
              <a:rPr lang="sr-Cyrl-R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sr-Latn-C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Хитлер</a:t>
            </a:r>
            <a:r>
              <a:rPr lang="sr-Cyrl-R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sr-Latn-C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 убеди људе </a:t>
            </a:r>
            <a:r>
              <a:rPr lang="sr-Cyrl-R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C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комунисти желе да преузму власт путем терора</a:t>
            </a:r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2209800"/>
            <a:ext cx="2667000" cy="290774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C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Политичке странке су укинуте путем два члана закона . Једним се </a:t>
            </a:r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sr-Latn-C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ацистичк</a:t>
            </a:r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sr-Latn-C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пратија проглашава </a:t>
            </a:r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sr-Latn-C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једину , а другим се </a:t>
            </a:r>
            <a:r>
              <a:rPr lang="sr-Latn-C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забрањуј</a:t>
            </a:r>
            <a:r>
              <a:rPr lang="sr-Latn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 рад других СТРАНАКА </a:t>
            </a:r>
            <a:r>
              <a:rPr lang="sr-Latn-CS" dirty="0" smtClean="0"/>
              <a:t>!</a:t>
            </a:r>
            <a:endParaRPr lang="en-US" dirty="0"/>
          </a:p>
        </p:txBody>
      </p:sp>
    </p:spTree>
  </p:cSld>
  <p:clrMapOvr>
    <a:masterClrMapping/>
  </p:clrMapOvr>
  <p:transition spd="slow">
    <p:diamond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304800" y="381000"/>
            <a:ext cx="8077200" cy="126188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sr-Cyrl-CS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1934.умире председник Хиндербург а Хитлер постаје </a:t>
            </a:r>
            <a:r>
              <a:rPr lang="sr-Latn-RS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r-Cyrl-CS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фирер (вођа)</a:t>
            </a:r>
            <a:r>
              <a:rPr lang="sr-Cyrl-CS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sr-Latn-CS" sz="2800" b="1" i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 </a:t>
            </a:r>
            <a:r>
              <a:rPr lang="sr-Cyrl-RS" sz="2000" i="1" dirty="0" smtClean="0">
                <a:latin typeface="Arial Black" panose="020B0A04020102020204" pitchFamily="34" charset="0"/>
              </a:rPr>
              <a:t>Објединио функције канцелара и председника државе у једну (фирер)</a:t>
            </a:r>
            <a:endParaRPr lang="sr-Latn-CS" sz="2000" i="1" dirty="0" smtClean="0">
              <a:latin typeface="Arial Black" panose="020B0A04020102020204" pitchFamily="34" charset="0"/>
            </a:endParaRPr>
          </a:p>
        </p:txBody>
      </p:sp>
      <p:pic>
        <p:nvPicPr>
          <p:cNvPr id="4098" name="Slika 2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7200" y="1905000"/>
            <a:ext cx="3505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Slika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5000"/>
            <a:ext cx="3429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kvir za tekst 4"/>
          <p:cNvSpPr txBox="1"/>
          <p:nvPr/>
        </p:nvSpPr>
        <p:spPr>
          <a:xfrm>
            <a:off x="304800" y="4191000"/>
            <a:ext cx="8686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Cyrl-C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Ноћ дугих ножева-30.јун 1934</a:t>
            </a:r>
            <a:r>
              <a:rPr lang="sr-Cyrl-CS" sz="2400" dirty="0" smtClean="0">
                <a:solidFill>
                  <a:srgbClr val="FFFF00"/>
                </a:solidFill>
              </a:rPr>
              <a:t>, </a:t>
            </a:r>
            <a:r>
              <a:rPr lang="sr-Cyrl-CS" sz="2400" b="1" dirty="0" smtClean="0">
                <a:solidFill>
                  <a:srgbClr val="FFFF00"/>
                </a:solidFill>
              </a:rPr>
              <a:t>обрачун са неистомишљеницима у нацистичкој партији</a:t>
            </a:r>
            <a:r>
              <a:rPr lang="sr-Cyrl-CS" sz="2400" b="1" dirty="0" smtClean="0"/>
              <a:t>.</a:t>
            </a:r>
            <a:endParaRPr lang="sr-Cyrl-CS" sz="24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r-Cyrl-CS" sz="2400" b="1" dirty="0" smtClean="0"/>
              <a:t>Убијено око 1000 припадника СА одереда и Ернест Рем.</a:t>
            </a:r>
            <a:endParaRPr lang="sr-Cyrl-CS" sz="24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r-Cyrl-CS" sz="2400" b="1" dirty="0" smtClean="0"/>
              <a:t>Војска задовољна-</a:t>
            </a:r>
            <a:r>
              <a:rPr lang="sr-Latn-RS" sz="2400" b="1" dirty="0" smtClean="0"/>
              <a:t> je</a:t>
            </a:r>
            <a:r>
              <a:rPr lang="sr-Cyrl-RS" sz="2400" b="1" dirty="0" smtClean="0"/>
              <a:t>р је </a:t>
            </a:r>
            <a:r>
              <a:rPr lang="sr-Cyrl-CS" sz="2400" b="1" dirty="0" smtClean="0"/>
              <a:t>Ернест Рем планирао да замени регуларну војску партијским </a:t>
            </a:r>
            <a:r>
              <a:rPr lang="sr-Latn-RS" sz="2400" b="1" dirty="0" smtClean="0"/>
              <a:t>SA</a:t>
            </a:r>
            <a:r>
              <a:rPr lang="sr-Cyrl-RS" sz="2400" b="1" dirty="0" smtClean="0"/>
              <a:t> одредима. </a:t>
            </a:r>
            <a:r>
              <a:rPr lang="sr-Cyrl-CS" sz="2400" b="1" dirty="0" smtClean="0"/>
              <a:t>Сваки војник се лично заклео Хитлеру на верност.</a:t>
            </a:r>
            <a:endParaRPr lang="sr-Cyrl-CS" sz="2400" b="1" dirty="0" smtClean="0"/>
          </a:p>
          <a:p>
            <a:endParaRPr lang="en-US" sz="2400" b="1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ERWACHE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304800" y="0"/>
            <a:ext cx="9753600" cy="711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WordArt 7"/>
          <p:cNvSpPr>
            <a:spLocks noChangeArrowheads="1" noChangeShapeType="1" noTextEdit="1"/>
          </p:cNvSpPr>
          <p:nvPr/>
        </p:nvSpPr>
        <p:spPr bwMode="auto">
          <a:xfrm rot="-1549062">
            <a:off x="-117037" y="698272"/>
            <a:ext cx="5965309" cy="191362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sr-Latn-CS" sz="3600" b="1" dirty="0" smtClean="0"/>
              <a:t>Заклетва  Адолфу Хитлеру</a:t>
            </a:r>
            <a:endParaRPr lang="en-US" sz="3600" b="1" kern="10" spc="720" dirty="0">
              <a:ln w="12700" cap="sq">
                <a:solidFill>
                  <a:srgbClr val="000099"/>
                </a:solidFill>
                <a:round/>
                <a:headEnd type="none" w="sm" len="sm"/>
                <a:tailEnd type="none" w="sm" len="sm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 panose="020B080603090205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1449767" y="228600"/>
            <a:ext cx="62444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ПРОПАГАНДА</a:t>
            </a:r>
            <a:endParaRPr lang="sr-Latn-CS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Slika 4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90800" y="3657600"/>
            <a:ext cx="4267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kvir za tekst 3"/>
          <p:cNvSpPr txBox="1"/>
          <p:nvPr/>
        </p:nvSpPr>
        <p:spPr>
          <a:xfrm>
            <a:off x="2590800" y="6172200"/>
            <a:ext cx="43434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C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Јозеф </a:t>
            </a:r>
            <a:r>
              <a:rPr lang="sr-Cyrl-C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Гебелс</a:t>
            </a:r>
            <a:r>
              <a:rPr lang="sr-Cyrl-C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-шеф пропаганде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kvir za tekst 4"/>
          <p:cNvSpPr txBox="1"/>
          <p:nvPr/>
        </p:nvSpPr>
        <p:spPr>
          <a:xfrm>
            <a:off x="0" y="8382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Cyrl-CS" sz="2400" dirty="0" smtClean="0"/>
              <a:t>Величани су идеални плавокоси и плавооки Аријеваци, здравље, снага ,оданост  отаџбини и фиреру, посвећеност  раду  и нацији, посвећеност жена рађању малих Аријеваца;контрола радија, штампе, уметности, школа, универзитета, вртића;</a:t>
            </a:r>
            <a:endParaRPr lang="sr-Cyrl-C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r-Cyrl-CS" sz="2400" b="1" dirty="0" smtClean="0">
                <a:solidFill>
                  <a:srgbClr val="FFFF00"/>
                </a:solidFill>
              </a:rPr>
              <a:t>Расно законодавство-1935.Нирнбершки расни закони ,,ниже расе”: Јевреји, Роми, Словени ,неподобни грађани и хендикепирани  Немци, и хомосексуалци ....”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505200"/>
            <a:ext cx="2514600" cy="34163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sr-Cyrl-RS" dirty="0" smtClean="0"/>
              <a:t>Забрањени си бракови Јевреја и Немаца, Јеврејима се одузима држављанство  и имовина, роба бојкотована, жуте траке са </a:t>
            </a:r>
            <a:r>
              <a:rPr lang="sr-Cyrl-R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Давидовом </a:t>
            </a:r>
            <a:r>
              <a:rPr lang="sr-Cyrl-RS" dirty="0" smtClean="0">
                <a:solidFill>
                  <a:schemeClr val="tx1"/>
                </a:solidFill>
              </a:rPr>
              <a:t>звездом</a:t>
            </a:r>
            <a:r>
              <a:rPr lang="sr-Cyrl-RS" dirty="0" smtClean="0"/>
              <a:t> на  рукаву.</a:t>
            </a:r>
            <a:endParaRPr lang="sr-Cyrl-RS" dirty="0" smtClean="0"/>
          </a:p>
          <a:p>
            <a:r>
              <a:rPr lang="sr-Cyrl-RS" dirty="0" smtClean="0"/>
              <a:t>Хапшени су Немци ако нису били ,,чисти Немци”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10400" y="3581400"/>
            <a:ext cx="1828800" cy="286232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sr-Cyrl-CS" sz="2000" dirty="0" smtClean="0"/>
              <a:t>Убијено је преко 70.000 људи , насилно стерилисано око 400.000 да не скрнаве чистоту немачке расе.</a:t>
            </a:r>
            <a:endParaRPr lang="en-US" sz="20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1449767" y="228600"/>
            <a:ext cx="603851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9.11.1938.Кристална</a:t>
            </a:r>
            <a:r>
              <a:rPr lang="sr-Cyrl-CS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ноћ</a:t>
            </a:r>
            <a:endParaRPr lang="sr-Latn-C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Slika 4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81000" y="12954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Slika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371600"/>
            <a:ext cx="26384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Slika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371600"/>
            <a:ext cx="26479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avougaonik 6"/>
          <p:cNvSpPr/>
          <p:nvPr/>
        </p:nvSpPr>
        <p:spPr>
          <a:xfrm>
            <a:off x="1715160" y="3124200"/>
            <a:ext cx="57136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Почетак Холокауста</a:t>
            </a:r>
            <a:endParaRPr lang="sr-Latn-CS" sz="40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Okvir za tekst 7"/>
          <p:cNvSpPr txBox="1"/>
          <p:nvPr/>
        </p:nvSpPr>
        <p:spPr>
          <a:xfrm>
            <a:off x="0" y="38862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ноћи између 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и 10. новембра 1938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године у Немачкој је извршено насиље над Јеврејима (Кристална ноћ) које је требало да изгледа као спонтани чин,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у ствари је организовано од стране владе.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 ноћи оштећен је велики број синагога, јеврејских радњи, а више хиљада Јевреја је одведено у логоре.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Окидач за овај догађај било је убиство секретара немачке амбасаде у Паризу, Ернста фом Рата од стране Јевреја Хершела Гринспана.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"...Свиња неће починити ново убиство. Узгред, морам приметити да ја не бих волео да будем Јеврејин у Немачкој. " Х. Геринг.</a:t>
            </a:r>
            <a:br>
              <a:rPr lang="ru-RU" sz="2000" dirty="0" smtClean="0"/>
            </a:br>
            <a:endParaRPr lang="en-US" sz="20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839200" cy="1200329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C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sr-Cyrl-R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ацисти су први употребили филм у пропагандне сврхе: </a:t>
            </a:r>
            <a:endParaRPr lang="en-US" sz="3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9698" name="Picture 2" descr="http://www.leninimports.com/leni_riefenstahl_olympia_movie_poster_2a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096000" y="1676400"/>
            <a:ext cx="3048000" cy="4876800"/>
          </a:xfrm>
          <a:prstGeom prst="rect">
            <a:avLst/>
          </a:prstGeom>
          <a:noFill/>
        </p:spPr>
      </p:pic>
      <p:pic>
        <p:nvPicPr>
          <p:cNvPr id="29700" name="Picture 4" descr="The Wonderful, Horrible Life of Leni Riefenstahl (1993) Po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667000"/>
            <a:ext cx="2667000" cy="3810000"/>
          </a:xfrm>
          <a:prstGeom prst="rect">
            <a:avLst/>
          </a:prstGeom>
          <a:noFill/>
        </p:spPr>
      </p:pic>
      <p:pic>
        <p:nvPicPr>
          <p:cNvPr id="29702" name="Picture 6" descr="Triumph of the Will (1935) Po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743200"/>
            <a:ext cx="2438400" cy="3733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6764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Филмови: ,,Тријумф воље” и ,,Олимпија”,</a:t>
            </a:r>
            <a:endParaRPr lang="sr-Cyrl-R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C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sr-Cyrl-R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ежисер Лени Рифенштал: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408a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62000" y="1524000"/>
            <a:ext cx="7772400" cy="48577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179388" y="3789363"/>
            <a:ext cx="8640762" cy="30686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2722"/>
              </a:avLst>
            </a:prstTxWarp>
          </a:bodyPr>
          <a:lstStyle/>
          <a:p>
            <a:pPr algn="ctr"/>
            <a:r>
              <a:rPr lang="sr-Latn-CS" sz="3600" dirty="0" smtClean="0"/>
              <a:t>Политички затвореници се прогоне у  концентрационе логоре </a:t>
            </a:r>
            <a:endParaRPr lang="en-US" sz="3600" kern="10" dirty="0">
              <a:ln w="12700" cap="sq">
                <a:solidFill>
                  <a:srgbClr val="1C1C1C"/>
                </a:solidFill>
                <a:round/>
                <a:headEnd type="none" w="sm" len="sm"/>
                <a:tailEnd type="none" w="sm" len="sm"/>
              </a:ln>
              <a:solidFill>
                <a:srgbClr val="F8F8F8"/>
              </a:solidFill>
              <a:latin typeface="Arial Black" panose="020B0A0402010202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04800"/>
            <a:ext cx="861060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Интелектуалци напуштају Немачку: А</a:t>
            </a:r>
            <a:r>
              <a:rPr lang="sr-Cyrl-CS" sz="2400" smtClean="0"/>
              <a:t>ј</a:t>
            </a:r>
            <a:r>
              <a:rPr lang="sr-Cyrl-RS" sz="2400" smtClean="0"/>
              <a:t>нштајн</a:t>
            </a:r>
            <a:r>
              <a:rPr lang="sr-Cyrl-RS" sz="2400" dirty="0" smtClean="0"/>
              <a:t>, Макс Вебер, Херман Хесе,Томас Ман.... спаљено на милионе ,,штетних “ књига.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868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Немачка од револиције и демократије до нацизма</a:t>
            </a:r>
            <a:endParaRPr 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954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r-Cyrl-R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Револуционарна фаза –од јесени 1918. до маја 1919.</a:t>
            </a:r>
            <a:endParaRPr lang="sr-Cyrl-R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R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 Вилхем </a:t>
            </a:r>
            <a:r>
              <a:rPr lang="sr-Latn-R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sr-Cyrl-R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абдицирао и емигрирао у Холандију –проглашен за главног кривца за пораз у рату </a:t>
            </a:r>
            <a:r>
              <a:rPr lang="sr-Latn-R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sr-Cyrl-R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ратни умор, и несташице ....</a:t>
            </a:r>
            <a:endParaRPr lang="sr-Cyrl-R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R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Минхену проглашена Баварска совјетска  република</a:t>
            </a:r>
            <a:r>
              <a:rPr lang="sr-Cyrl-RS" sz="2400" dirty="0" smtClean="0"/>
              <a:t>.</a:t>
            </a:r>
            <a:endParaRPr lang="sr-Cyrl-RS" sz="2400" dirty="0" smtClean="0"/>
          </a:p>
          <a:p>
            <a:r>
              <a:rPr lang="sr-Cyrl-R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Комунистичка партија Немачке организовала штрајк радника у Берлину с циљем увођења диктатуре пролетаријата. </a:t>
            </a:r>
            <a:r>
              <a:rPr lang="sr-Cyrl-R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Војска угушила , вође стрељане попут Розе Луксембург и Карла Либхнета</a:t>
            </a:r>
            <a:r>
              <a:rPr lang="sr-Cyrl-RS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sr-Latn-R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http://www.6yka.com/img/s/724x420/upload/images/Mart%202013/rosa-luxemburg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876800" y="4191000"/>
            <a:ext cx="4267200" cy="2209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76800" y="6324600"/>
            <a:ext cx="47244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dirty="0" smtClean="0"/>
              <a:t>Роза Луксембург држи говор радницима</a:t>
            </a:r>
            <a:endParaRPr lang="en-US" dirty="0"/>
          </a:p>
        </p:txBody>
      </p:sp>
      <p:pic>
        <p:nvPicPr>
          <p:cNvPr id="1028" name="Picture 4" descr="https://upload.wikimedia.org/wikipedia/commons/6/62/Bundesarchiv_Bild_146-1976-067-30A,_Revolution_in_Berlin,_Soldaten_im_Kamp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91000"/>
            <a:ext cx="4648200" cy="2209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6400800"/>
            <a:ext cx="46482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dirty="0" smtClean="0"/>
              <a:t>Уличне борбе у Берлинској револуцији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Долорес Ибарури Гомез позната као Ла Пасионарија</a:t>
            </a:r>
            <a:r>
              <a:rPr lang="sr-Cyrl-CS" dirty="0">
                <a:solidFill>
                  <a:srgbClr val="FFFF00"/>
                </a:solidFill>
              </a:rPr>
              <a:t> (1895-1989), била је </a:t>
            </a:r>
            <a:r>
              <a:rPr lang="sr-Cyrl-C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шпански политички вођа</a:t>
            </a:r>
            <a:r>
              <a:rPr lang="sr-Cyrl-C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sr-Cyrl-C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/>
              <a:t>У предвечерје Шпанског грађанског рата борила се за Републику и за време битке за Мадрид,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лансирала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" tooltip="Слоган"/>
              </a:rPr>
              <a:t>слоган</a:t>
            </a:r>
            <a:r>
              <a:rPr lang="ru-RU" dirty="0">
                <a:solidFill>
                  <a:srgbClr val="FFFF00"/>
                </a:solidFill>
              </a:rPr>
              <a:t> 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„Неће проћи!“ (No pasarán!)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Њени говори против </a:t>
            </a:r>
            <a:r>
              <a:rPr lang="ru-RU" dirty="0">
                <a:hlinkClick r:id="rId2" tooltip="Фашизам"/>
              </a:rPr>
              <a:t>фашизма</a:t>
            </a:r>
            <a:r>
              <a:rPr lang="ru-RU" dirty="0"/>
              <a:t> имали су велики ефекат, нарочито међу женама.</a:t>
            </a:r>
            <a:endParaRPr lang="ru-RU" dirty="0"/>
          </a:p>
          <a:p>
            <a:r>
              <a:rPr lang="ru-RU" dirty="0"/>
              <a:t>Радила је у разним комитетима за прикупљање помоћи за републиканце између осталих и са </a:t>
            </a:r>
            <a:r>
              <a:rPr lang="ru-RU" dirty="0">
                <a:hlinkClick r:id="rId3" tooltip="Палмиро Тољати"/>
              </a:rPr>
              <a:t>Палмиром Тољатијем</a:t>
            </a:r>
            <a:r>
              <a:rPr lang="ru-RU" dirty="0"/>
              <a:t>. Али, </a:t>
            </a:r>
            <a:r>
              <a:rPr lang="ru-RU" dirty="0">
                <a:hlinkClick r:id="rId4" tooltip="Шпански грађански рат"/>
              </a:rPr>
              <a:t>Шпански грађански рат</a:t>
            </a:r>
            <a:r>
              <a:rPr lang="ru-RU" dirty="0"/>
              <a:t> завршио се победом фашиста и </a:t>
            </a:r>
            <a:r>
              <a:rPr lang="ru-RU" dirty="0">
                <a:hlinkClick r:id="rId5" tooltip="Мадрид"/>
              </a:rPr>
              <a:t>Мадрид</a:t>
            </a:r>
            <a:r>
              <a:rPr lang="ru-RU" dirty="0"/>
              <a:t> је 1939. заузет. Упознат са овим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Франко</a:t>
            </a:r>
            <a:r>
              <a:rPr lang="ru-RU" dirty="0"/>
              <a:t> , је по уласку Мадрид,кратко рекао: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,,</a:t>
            </a:r>
            <a:r>
              <a:rPr lang="sr-Latn-R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Hemos pasado”</a:t>
            </a:r>
            <a:r>
              <a:rPr lang="sr-Cyrl-R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sr-Latn-R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,,Прошли смо”).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/>
              <a:t>Избегла је у </a:t>
            </a:r>
            <a:r>
              <a:rPr lang="ru-RU" dirty="0">
                <a:hlinkClick r:id="rId6" tooltip="Савез Совјетских Социјалистичких Република"/>
              </a:rPr>
              <a:t>Совјетски Савез</a:t>
            </a:r>
            <a:r>
              <a:rPr lang="ru-RU" dirty="0"/>
              <a:t> где је наставила политичку активност. </a:t>
            </a:r>
            <a:r>
              <a:rPr lang="ru-RU" dirty="0" smtClean="0"/>
              <a:t>После </a:t>
            </a:r>
            <a:r>
              <a:rPr lang="ru-RU" dirty="0"/>
              <a:t>смрти </a:t>
            </a:r>
            <a:r>
              <a:rPr lang="ru-RU" dirty="0">
                <a:hlinkClick r:id="rId7" tooltip="Франсиско Франко"/>
              </a:rPr>
              <a:t>Франциска Франка</a:t>
            </a:r>
            <a:r>
              <a:rPr lang="ru-RU" dirty="0"/>
              <a:t> 1975. вратила се у Шпанију. На првим демократским изборима изабрана је у </a:t>
            </a:r>
            <a:r>
              <a:rPr lang="ru-RU" dirty="0">
                <a:hlinkClick r:id="rId8" tooltip="Кортеси"/>
              </a:rPr>
              <a:t>Кортес</a:t>
            </a:r>
            <a:r>
              <a:rPr lang="ru-RU" dirty="0"/>
              <a:t> (парламент) — јуна 1977.</a:t>
            </a:r>
            <a:endParaRPr lang="ru-RU" dirty="0"/>
          </a:p>
          <a:p>
            <a:endParaRPr lang="en-US" dirty="0"/>
          </a:p>
        </p:txBody>
      </p:sp>
      <p:pic>
        <p:nvPicPr>
          <p:cNvPr id="6" name="Picture 2" descr="https://upload.wikimedia.org/wikipedia/commons/thumb/a/a1/Dolores002.jpg/220px-Dolores0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4114800"/>
            <a:ext cx="1450588" cy="1683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106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534400" cy="58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2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1371601" y="1295401"/>
            <a:ext cx="65532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Хвала на пажњи! </a:t>
            </a:r>
            <a:endParaRPr lang="sr-Cyrl-CS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sr-Cyrl-C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Душица Максимовић</a:t>
            </a:r>
            <a:endParaRPr lang="sr-Cyrl-CS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2016.</a:t>
            </a:r>
            <a:endParaRPr lang="sr-Cyrl-CS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sr-Latn-C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3820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r-Cyrl-RS" sz="2400" b="1" dirty="0" smtClean="0">
                <a:solidFill>
                  <a:srgbClr val="FFFF00"/>
                </a:solidFill>
              </a:rPr>
              <a:t>Демократска  фаза</a:t>
            </a:r>
            <a:r>
              <a:rPr lang="sr-Cyrl-RS" sz="2400" b="1" dirty="0" smtClean="0"/>
              <a:t>-позната као </a:t>
            </a:r>
            <a:r>
              <a:rPr lang="sr-Cyrl-RS" sz="2400" b="1" dirty="0" smtClean="0">
                <a:solidFill>
                  <a:srgbClr val="FFFF00"/>
                </a:solidFill>
              </a:rPr>
              <a:t>Вајмарска република </a:t>
            </a:r>
            <a:endParaRPr lang="sr-Cyrl-RS" sz="2400" b="1" dirty="0" smtClean="0">
              <a:solidFill>
                <a:srgbClr val="FFFF00"/>
              </a:solidFill>
            </a:endParaRPr>
          </a:p>
          <a:p>
            <a:r>
              <a:rPr lang="sr-Cyrl-RS" sz="2400" dirty="0" smtClean="0">
                <a:solidFill>
                  <a:srgbClr val="FFFF00"/>
                </a:solidFill>
              </a:rPr>
              <a:t>                                       (од 1919-1929/33)</a:t>
            </a:r>
            <a:r>
              <a:rPr lang="sr-Cyrl-RS" sz="2400" b="1" dirty="0" smtClean="0">
                <a:solidFill>
                  <a:srgbClr val="FFFF00"/>
                </a:solidFill>
              </a:rPr>
              <a:t>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752600"/>
            <a:ext cx="8915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Cyrl-RS" sz="2200" b="1" dirty="0" smtClean="0">
                <a:solidFill>
                  <a:srgbClr val="FFFF00"/>
                </a:solidFill>
              </a:rPr>
              <a:t>По  угушењу  револуције  Немачка  је  формирана  као демократска и парламентарна република </a:t>
            </a:r>
            <a:r>
              <a:rPr lang="sr-Cyrl-RS" sz="2200" b="1" dirty="0" smtClean="0"/>
              <a:t>названа Вајмарска </a:t>
            </a:r>
            <a:endParaRPr lang="sr-Cyrl-RS" sz="2200" b="1" dirty="0" smtClean="0"/>
          </a:p>
          <a:p>
            <a:r>
              <a:rPr lang="sr-Cyrl-RS" sz="2200" b="1" dirty="0" smtClean="0"/>
              <a:t>по граду у којем је Уставотворна скупштина изгласала нови устав ; лагана нормализација привредног и политичког живота;</a:t>
            </a:r>
            <a:endParaRPr lang="en-US" sz="2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4191000"/>
            <a:ext cx="8534400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Cyrl-CS" sz="2400" dirty="0" smtClean="0"/>
              <a:t>У</a:t>
            </a:r>
            <a:r>
              <a:rPr lang="sr-Cyrl-R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спешно одолевала штрајковима и нацистима до  Велике економске кризе 1929.када је Немачка поново ушла у период кризе , са све већим утицајем националистичких и фашистичких идеја :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1863822" y="1371600"/>
            <a:ext cx="590857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Узроци нацизма:</a:t>
            </a:r>
            <a:endParaRPr lang="sr-Latn-CS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Pravougaonik 2"/>
          <p:cNvSpPr/>
          <p:nvPr/>
        </p:nvSpPr>
        <p:spPr>
          <a:xfrm>
            <a:off x="762000" y="2438400"/>
            <a:ext cx="784860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Cyrl-C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Незадовољство Версајским миром, ратним поразима </a:t>
            </a:r>
            <a:r>
              <a:rPr lang="sr-Cyrl-C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(национално понижење, неправда)  </a:t>
            </a:r>
            <a:r>
              <a:rPr lang="sr-Cyrl-CS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 демократијом</a:t>
            </a:r>
            <a:r>
              <a:rPr lang="sr-Cyrl-CS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  <a:endParaRPr lang="sr-Cyrl-CS" sz="24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sr-Cyrl-CS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Cyrl-C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Страх од социјалистичке револуције</a:t>
            </a:r>
            <a:r>
              <a:rPr lang="sr-Cyrl-C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sr-Cyrl-CS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sr-Cyrl-C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велика економска криза</a:t>
            </a:r>
            <a:r>
              <a:rPr lang="sr-Cyrl-C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глад,</a:t>
            </a:r>
            <a:r>
              <a:rPr lang="sr-Latn-C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C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инфлација, незапосленост ,штрајкови; </a:t>
            </a:r>
            <a:endParaRPr lang="sr-Cyrl-CS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sr-Cyrl-CS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1" y="228600"/>
            <a:ext cx="6934199" cy="7078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sr-Cyrl-R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Нацистичка фаза од 1933</a:t>
            </a:r>
            <a:r>
              <a:rPr lang="sr-Cyrl-R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152400" y="228600"/>
            <a:ext cx="8839200" cy="101566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Cyrl-CS" sz="20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1919, Адолф Хитлер се учланио у Немачку радничку партију</a:t>
            </a:r>
            <a:r>
              <a:rPr lang="sr-Cyrl-CS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sr-Cyrl-C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ватреним </a:t>
            </a:r>
            <a:r>
              <a:rPr lang="sr-Latn-R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C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говорима обећава да ће окончати сиромаштво, незапосленост, срушити понижавајући Версајски мир и направити </a:t>
            </a:r>
            <a:r>
              <a:rPr lang="sr-Cyrl-CS" sz="20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Трећи рајх (царство)</a:t>
            </a:r>
            <a:r>
              <a:rPr lang="sr-Cyrl-C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sr-Cyrl-CS" sz="20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Okvir za tekst 2"/>
          <p:cNvSpPr txBox="1"/>
          <p:nvPr/>
        </p:nvSpPr>
        <p:spPr>
          <a:xfrm>
            <a:off x="304800" y="2743200"/>
            <a:ext cx="8839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CS" sz="28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CS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 Нацистичке партије</a:t>
            </a:r>
            <a:r>
              <a:rPr lang="sr-Cyrl-CS" sz="2800" b="1" dirty="0" smtClean="0"/>
              <a:t>:</a:t>
            </a:r>
            <a:endParaRPr lang="sr-Cyrl-CS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r-Cyrl-CS" sz="2400" b="1" dirty="0" smtClean="0"/>
              <a:t>Сви Немци треба да живе у једној држави-Великој Немачкој,</a:t>
            </a:r>
            <a:endParaRPr lang="sr-Cyrl-CS" sz="24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r-Cyrl-CS" sz="2400" b="1" dirty="0" smtClean="0"/>
              <a:t>Ревизија Версајског мировног у</a:t>
            </a:r>
            <a:r>
              <a:rPr lang="sr-Cyrl-RS" sz="2400" b="1" dirty="0" smtClean="0"/>
              <a:t>г</a:t>
            </a:r>
            <a:r>
              <a:rPr lang="sr-Cyrl-CS" sz="2400" b="1" dirty="0" smtClean="0"/>
              <a:t>вора ,</a:t>
            </a:r>
            <a:endParaRPr lang="sr-Cyrl-CS" sz="24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r-Cyrl-CS" sz="2400" b="1" dirty="0" smtClean="0"/>
              <a:t>Обезбедити територију неопходну за прехрану Немачке,</a:t>
            </a:r>
            <a:endParaRPr lang="sr-Cyrl-CS" sz="24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r-Cyrl-CS" sz="2400" b="1" dirty="0" smtClean="0"/>
              <a:t>Само чисти Немци могу бити чланови немачке нације,</a:t>
            </a:r>
            <a:endParaRPr lang="sr-Cyrl-CS" sz="24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r-Cyrl-CS" sz="2400" b="1" dirty="0" smtClean="0"/>
              <a:t>Зауставити насељавање становништва  ако нису </a:t>
            </a:r>
            <a:r>
              <a:rPr lang="sr-Latn-RS" sz="2400" b="1" dirty="0" smtClean="0"/>
              <a:t> </a:t>
            </a:r>
            <a:r>
              <a:rPr lang="sr-Cyrl-CS" sz="2400" b="1" dirty="0" smtClean="0"/>
              <a:t>чисти Немци,</a:t>
            </a:r>
            <a:endParaRPr lang="sr-Cyrl-CS" sz="24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r-Cyrl-CS" sz="2400" b="1" dirty="0" smtClean="0"/>
              <a:t>Јака тоталитарна држава</a:t>
            </a:r>
            <a:endParaRPr lang="sr-Cyrl-CS" sz="2400" b="1" dirty="0" smtClean="0"/>
          </a:p>
          <a:p>
            <a:pPr>
              <a:buFont typeface="Arial" panose="020B0604020202020204" pitchFamily="34" charset="0"/>
              <a:buChar char="•"/>
            </a:pPr>
            <a:endParaRPr lang="sr-Cyrl-CS" b="1" dirty="0" smtClean="0"/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Cyrl-R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Исте 1921. започиње организовање партијске војске –јуришних или СА одреда</a:t>
            </a:r>
            <a:r>
              <a:rPr lang="sr-Cyrl-RS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(,,</a:t>
            </a:r>
            <a:r>
              <a:rPr lang="sr-Cyrl-RS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Смеђе кошуље</a:t>
            </a:r>
            <a:r>
              <a:rPr lang="sr-Cyrl-R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sr-Cyrl-RS" sz="2400" dirty="0" smtClean="0"/>
              <a:t>) –</a:t>
            </a:r>
            <a:r>
              <a:rPr lang="sr-Cyrl-RS" sz="2400" dirty="0" smtClean="0">
                <a:solidFill>
                  <a:srgbClr val="FFFF00"/>
                </a:solidFill>
              </a:rPr>
              <a:t>командант Ернест Рем;</a:t>
            </a:r>
            <a:endParaRPr lang="sr-Cyrl-RS" sz="2400" dirty="0" smtClean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295400"/>
            <a:ext cx="8991600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1921</a:t>
            </a:r>
            <a:r>
              <a:rPr lang="sr-Cyrl-RS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sr-Cyrl-C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преузима</a:t>
            </a:r>
            <a:r>
              <a:rPr lang="sr-Cyrl-CS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CS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вођство</a:t>
            </a:r>
            <a:r>
              <a:rPr lang="sr-Cyrl-CS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CS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странке и мења име у Нациналсоцијалистичку немачку радничку партију .</a:t>
            </a:r>
            <a:endParaRPr lang="sr-Cyrl-CS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Slika 1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43000" y="1295400"/>
            <a:ext cx="70104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kvir za tekst 2"/>
          <p:cNvSpPr txBox="1"/>
          <p:nvPr/>
        </p:nvSpPr>
        <p:spPr>
          <a:xfrm>
            <a:off x="1143000" y="609600"/>
            <a:ext cx="76962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rgbClr val="FFFF00"/>
                </a:solidFill>
              </a:rPr>
              <a:t>Марш на Минхен 1923.- Неуспели пуч СА одреда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" name="Okvir za tekst 3"/>
          <p:cNvSpPr txBox="1"/>
          <p:nvPr/>
        </p:nvSpPr>
        <p:spPr>
          <a:xfrm>
            <a:off x="1143000" y="52578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b="1" dirty="0" smtClean="0"/>
              <a:t>Умарширао у затвор-ухапсила га полицилија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172200"/>
            <a:ext cx="82296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Осуђен на 5 година робије, из затвора изашао после годину дана</a:t>
            </a:r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7200" y="685800"/>
            <a:ext cx="2133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avougaonik 2"/>
          <p:cNvSpPr/>
          <p:nvPr/>
        </p:nvSpPr>
        <p:spPr>
          <a:xfrm>
            <a:off x="3124200" y="609600"/>
            <a:ext cx="4800600" cy="22467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28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Хитлер је идеје </a:t>
            </a:r>
            <a:r>
              <a:rPr lang="sr-Latn-RS" sz="28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r-Cyrl-CS" sz="28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 чистој немачкој раси, рату и тоталитарној држави изнео у књизи ,,Моја борба</a:t>
            </a:r>
            <a:r>
              <a:rPr lang="sr-Cyrl-CS" sz="28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” </a:t>
            </a:r>
            <a:endParaRPr lang="sr-Latn-CS" sz="28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Pravougaonik 3"/>
          <p:cNvSpPr/>
          <p:nvPr/>
        </p:nvSpPr>
        <p:spPr>
          <a:xfrm>
            <a:off x="228600" y="4648200"/>
            <a:ext cx="8915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CS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....</a:t>
            </a:r>
            <a:r>
              <a:rPr lang="sr-Cyrl-CS" sz="24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Немачки</a:t>
            </a:r>
            <a:r>
              <a:rPr lang="sr-Latn-RS" sz="24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r-Cyrl-CS" sz="24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животни </a:t>
            </a:r>
            <a:r>
              <a:rPr lang="sr-Latn-RS" sz="24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r-Cyrl-CS" sz="24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простор  од Гибралтара до Урала,  Словени робовска радна снага </a:t>
            </a:r>
            <a:r>
              <a:rPr lang="sr-Latn-CS" sz="24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III </a:t>
            </a:r>
            <a:r>
              <a:rPr lang="sr-Cyrl-CS" sz="24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рајха</a:t>
            </a:r>
            <a:r>
              <a:rPr lang="sr-Cyrl-RS" sz="24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,уз постепено  нестајање </a:t>
            </a:r>
            <a:endParaRPr lang="sr-Cyrl-CS" sz="2400" b="1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sr-Cyrl-C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...</a:t>
            </a:r>
            <a:r>
              <a:rPr lang="sr-Cyrl-CS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држава може бити успешна само кроз немилосрдне и дисциплиноване поступке.</a:t>
            </a:r>
            <a:r>
              <a:rPr lang="sr-Cyrl-C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...</a:t>
            </a:r>
            <a:endParaRPr lang="sr-Latn-CS" sz="2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4290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Cyrl-R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 Немаца захтева јединство и оданост нацизму</a:t>
            </a:r>
            <a:r>
              <a:rPr lang="sr-Cyrl-RS" sz="2400" dirty="0" smtClean="0"/>
              <a:t>.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886200"/>
            <a:ext cx="86868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Cyrl-RS" sz="2400" dirty="0" smtClean="0">
                <a:solidFill>
                  <a:srgbClr val="FFFF00"/>
                </a:solidFill>
              </a:rPr>
              <a:t>Антисемитизам оправдава наводном јеврејском завером  с циљем уништења Немачке</a:t>
            </a:r>
            <a:r>
              <a:rPr lang="sr-Cyrl-RS" sz="2400" dirty="0" smtClean="0"/>
              <a:t>...</a:t>
            </a:r>
            <a:endParaRPr lang="en-US" sz="24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r-Cyrl-R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изласку Хитлера из затвора обновљен је рад Нацистичке партије  а  он  учвршћује партијски престиж  и формира:</a:t>
            </a:r>
            <a:endParaRPr lang="sr-Cyrl-R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Cyrl-R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личну гарду –</a:t>
            </a:r>
            <a:r>
              <a:rPr lang="sr-Latn-C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 </a:t>
            </a:r>
            <a:r>
              <a:rPr lang="sr-Cyrl-R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одреде </a:t>
            </a:r>
            <a:r>
              <a:rPr lang="sr-Cyrl-R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,,</a:t>
            </a:r>
            <a:r>
              <a:rPr lang="sr-Cyrl-R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Црне кошуље</a:t>
            </a:r>
            <a:r>
              <a:rPr lang="sr-Cyrl-R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”) –</a:t>
            </a:r>
            <a:r>
              <a:rPr lang="sr-Cyrl-R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командант Хајнрих Химлер:</a:t>
            </a:r>
            <a:endParaRPr lang="sr-Cyrl-RS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Cyrl-C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sr-Cyrl-R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олувојну омладинску </a:t>
            </a:r>
            <a:r>
              <a:rPr lang="sr-Latn-R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нацистичку </a:t>
            </a:r>
            <a:r>
              <a:rPr lang="sr-Latn-R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организацију ,,Хитлерова омладина</a:t>
            </a:r>
            <a:r>
              <a:rPr lang="sr-Latn-R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sr-Cyrl-R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</a:t>
            </a:r>
            <a:r>
              <a:rPr lang="sr-Latn-R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Hitlerjugend):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8" name="Picture 4" descr="https://facebookreporter.files.wordpress.com/2015/05/20130218_12-22-24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66800" y="2743200"/>
            <a:ext cx="6781800" cy="32861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6019800"/>
            <a:ext cx="83058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„Ми смо срећна Хитлерова омладина; Не  треба  нам  хришћанска  врлина; Адолф Хитлер је наш посредник. И наш искупитељ. Нема  ни  попа ни ђавола</a:t>
            </a:r>
            <a:r>
              <a:rPr lang="sr-Latn-R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457200" y="838200"/>
            <a:ext cx="838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Националсоцијализам</a:t>
            </a:r>
            <a:endParaRPr lang="sr-Cyrl-CS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sr-Cyrl-C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=Нацизам</a:t>
            </a:r>
            <a:endParaRPr lang="sr-Latn-C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Pravougaonik 2"/>
          <p:cNvSpPr/>
          <p:nvPr/>
        </p:nvSpPr>
        <p:spPr>
          <a:xfrm>
            <a:off x="381000" y="2590800"/>
            <a:ext cx="8614936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28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Политички покрет и идеологија у Немачкој, оснивач Адолф Хитлер, залагао </a:t>
            </a:r>
            <a:r>
              <a:rPr lang="sr-Cyrl-CS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се </a:t>
            </a:r>
            <a:r>
              <a:rPr lang="sr-Cyrl-CS" sz="28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за </a:t>
            </a:r>
            <a:r>
              <a:rPr lang="sr-Cyrl-C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тоталитарну државу, култ вође </a:t>
            </a:r>
            <a:r>
              <a:rPr lang="en-GB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sr-Cyrl-C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агресивну спољну политику, национализам, расизам и антијеврејство.</a:t>
            </a:r>
            <a:endParaRPr lang="sr-Latn-CS" sz="28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895600" y="4953000"/>
            <a:ext cx="28860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kvir za tekst 4"/>
          <p:cNvSpPr txBox="1"/>
          <p:nvPr/>
        </p:nvSpPr>
        <p:spPr>
          <a:xfrm>
            <a:off x="6096000" y="5715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Хитлер и Ева Браун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6846</Words>
  <Application>WPS Presentation</Application>
  <PresentationFormat>On-screen Show (4:3)</PresentationFormat>
  <Paragraphs>147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2" baseType="lpstr">
      <vt:lpstr>Arial</vt:lpstr>
      <vt:lpstr>SimSun</vt:lpstr>
      <vt:lpstr>Wingdings</vt:lpstr>
      <vt:lpstr>Wingdings 2</vt:lpstr>
      <vt:lpstr>Wingdings 2</vt:lpstr>
      <vt:lpstr>Comic Sans MS</vt:lpstr>
      <vt:lpstr>Constantia</vt:lpstr>
      <vt:lpstr>Microsoft YaHei</vt:lpstr>
      <vt:lpstr/>
      <vt:lpstr>Arial Unicode MS</vt:lpstr>
      <vt:lpstr>Calibri</vt:lpstr>
      <vt:lpstr>Arial Black</vt:lpstr>
      <vt:lpstr>Arial Black</vt:lpstr>
      <vt:lpstr>Impact</vt:lpstr>
      <vt:lpstr>Papir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Dušica</dc:creator>
  <cp:lastModifiedBy>Nastavnik</cp:lastModifiedBy>
  <cp:revision>108</cp:revision>
  <dcterms:created xsi:type="dcterms:W3CDTF">2006-08-16T00:00:00Z</dcterms:created>
  <dcterms:modified xsi:type="dcterms:W3CDTF">2019-01-21T07:24:08Z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1033-10.2.0.7456</vt:lpwstr>
  </property>
</Properties>
</file>